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2" r:id="rId3"/>
    <p:sldId id="283" r:id="rId4"/>
    <p:sldId id="259" r:id="rId5"/>
    <p:sldId id="282" r:id="rId6"/>
    <p:sldId id="284" r:id="rId7"/>
    <p:sldId id="263" r:id="rId8"/>
    <p:sldId id="288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C741-896C-4D75-A3EC-22A9DFD3EFFC}" type="datetimeFigureOut">
              <a:rPr lang="sv-SE" smtClean="0"/>
              <a:pPr/>
              <a:t>2020-02-10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F33-4298-4845-AFF9-CA369EBF6C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C741-896C-4D75-A3EC-22A9DFD3EFFC}" type="datetimeFigureOut">
              <a:rPr lang="sv-SE" smtClean="0"/>
              <a:pPr/>
              <a:t>2020-02-10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F33-4298-4845-AFF9-CA369EBF6C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C741-896C-4D75-A3EC-22A9DFD3EFFC}" type="datetimeFigureOut">
              <a:rPr lang="sv-SE" smtClean="0"/>
              <a:pPr/>
              <a:t>2020-02-10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F33-4298-4845-AFF9-CA369EBF6C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C741-896C-4D75-A3EC-22A9DFD3EFFC}" type="datetimeFigureOut">
              <a:rPr lang="sv-SE" smtClean="0"/>
              <a:pPr/>
              <a:t>2020-02-10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F33-4298-4845-AFF9-CA369EBF6C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C741-896C-4D75-A3EC-22A9DFD3EFFC}" type="datetimeFigureOut">
              <a:rPr lang="sv-SE" smtClean="0"/>
              <a:pPr/>
              <a:t>2020-02-10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F33-4298-4845-AFF9-CA369EBF6C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C741-896C-4D75-A3EC-22A9DFD3EFFC}" type="datetimeFigureOut">
              <a:rPr lang="sv-SE" smtClean="0"/>
              <a:pPr/>
              <a:t>2020-02-10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F33-4298-4845-AFF9-CA369EBF6C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C741-896C-4D75-A3EC-22A9DFD3EFFC}" type="datetimeFigureOut">
              <a:rPr lang="sv-SE" smtClean="0"/>
              <a:pPr/>
              <a:t>2020-02-10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F33-4298-4845-AFF9-CA369EBF6C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C741-896C-4D75-A3EC-22A9DFD3EFFC}" type="datetimeFigureOut">
              <a:rPr lang="sv-SE" smtClean="0"/>
              <a:pPr/>
              <a:t>2020-02-10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F33-4298-4845-AFF9-CA369EBF6C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C741-896C-4D75-A3EC-22A9DFD3EFFC}" type="datetimeFigureOut">
              <a:rPr lang="sv-SE" smtClean="0"/>
              <a:pPr/>
              <a:t>2020-02-10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F33-4298-4845-AFF9-CA369EBF6C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C741-896C-4D75-A3EC-22A9DFD3EFFC}" type="datetimeFigureOut">
              <a:rPr lang="sv-SE" smtClean="0"/>
              <a:pPr/>
              <a:t>2020-02-10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F33-4298-4845-AFF9-CA369EBF6C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EC741-896C-4D75-A3EC-22A9DFD3EFFC}" type="datetimeFigureOut">
              <a:rPr lang="sv-SE" smtClean="0"/>
              <a:pPr/>
              <a:t>2020-02-10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F33-4298-4845-AFF9-CA369EBF6C6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EC741-896C-4D75-A3EC-22A9DFD3EFFC}" type="datetimeFigureOut">
              <a:rPr lang="sv-SE" smtClean="0"/>
              <a:pPr/>
              <a:t>2020-02-10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17F33-4298-4845-AFF9-CA369EBF6C6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wm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9AB596D0-A26A-4A03-9BFE-7E292F7E709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 rot="20622639">
            <a:off x="724313" y="1934696"/>
            <a:ext cx="4088341" cy="47183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18770" y="122135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sv-SE" b="1" dirty="0"/>
            </a:br>
            <a:br>
              <a:rPr lang="sv-SE" b="1" dirty="0"/>
            </a:br>
            <a:br>
              <a:rPr lang="sv-SE" sz="1300" b="1" dirty="0"/>
            </a:br>
            <a:r>
              <a:rPr lang="sv-SE" sz="7300" b="1" dirty="0">
                <a:latin typeface="Stencil" panose="040409050D0802020404" pitchFamily="82" charset="0"/>
              </a:rPr>
              <a:t> </a:t>
            </a:r>
            <a:r>
              <a:rPr lang="sv-SE" sz="8000" b="1" dirty="0"/>
              <a:t>FÖRENINGSPROFIL </a:t>
            </a:r>
            <a:br>
              <a:rPr lang="sv-SE" sz="8000" b="1" dirty="0"/>
            </a:br>
            <a:br>
              <a:rPr lang="sv-SE" sz="1300" b="1" dirty="0"/>
            </a:br>
            <a:endParaRPr lang="sv-SE" sz="7300" b="1" dirty="0">
              <a:latin typeface="Stencil" panose="040409050D0802020404" pitchFamily="82" charset="0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576075F-8F30-47C7-BA44-C20DCBA87ABA}"/>
              </a:ext>
            </a:extLst>
          </p:cNvPr>
          <p:cNvSpPr/>
          <p:nvPr/>
        </p:nvSpPr>
        <p:spPr>
          <a:xfrm>
            <a:off x="3732710" y="1181570"/>
            <a:ext cx="1435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800" b="1" dirty="0">
                <a:latin typeface="+mj-lt"/>
                <a:ea typeface="+mj-ea"/>
                <a:cs typeface="+mj-cs"/>
              </a:rPr>
              <a:t>2020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03D47EB-ADDB-4535-A650-E124C83CE2F9}"/>
              </a:ext>
            </a:extLst>
          </p:cNvPr>
          <p:cNvSpPr txBox="1"/>
          <p:nvPr/>
        </p:nvSpPr>
        <p:spPr>
          <a:xfrm>
            <a:off x="4788024" y="2132856"/>
            <a:ext cx="40324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rgbClr val="FF0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Klubberbjudanden för vecka 8</a:t>
            </a:r>
          </a:p>
          <a:p>
            <a:pPr algn="ctr"/>
            <a:r>
              <a:rPr lang="sv-SE" sz="2800" b="1" dirty="0">
                <a:solidFill>
                  <a:srgbClr val="FF0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(Ej tisdag </a:t>
            </a:r>
            <a:r>
              <a:rPr lang="sv-SE" sz="2800" b="1" dirty="0" err="1">
                <a:solidFill>
                  <a:srgbClr val="FF0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pga</a:t>
            </a:r>
            <a:r>
              <a:rPr lang="sv-SE" sz="2800" b="1" dirty="0">
                <a:solidFill>
                  <a:srgbClr val="FF0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skokväll)</a:t>
            </a:r>
          </a:p>
          <a:p>
            <a:pPr algn="ctr"/>
            <a:endParaRPr lang="sv-SE" sz="2400" b="1" dirty="0">
              <a:solidFill>
                <a:srgbClr val="FF032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D016AED5-ADBE-4709-A07D-F39721F4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805264"/>
            <a:ext cx="1153855" cy="77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DD3F46E-EA1C-4E19-A1FC-55469EF74B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132" y="4149080"/>
            <a:ext cx="2184134" cy="12961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DEEA85CD-AD46-4061-B177-5F7E83A4E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966" y="6219717"/>
            <a:ext cx="792088" cy="5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PITEÅ IF KLUBBVECKA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P/F födda -09 och äldre</a:t>
            </a:r>
          </a:p>
        </p:txBody>
      </p:sp>
      <p:pic>
        <p:nvPicPr>
          <p:cNvPr id="13" name="Bildobjekt 17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objekt 18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FF9929D-40D1-4265-ADDE-8E066A3419A3}"/>
              </a:ext>
            </a:extLst>
          </p:cNvPr>
          <p:cNvSpPr/>
          <p:nvPr/>
        </p:nvSpPr>
        <p:spPr>
          <a:xfrm>
            <a:off x="827584" y="1079631"/>
            <a:ext cx="3168352" cy="2088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KLUBBVECKAN 2020</a:t>
            </a:r>
          </a:p>
          <a:p>
            <a:pPr algn="ctr"/>
            <a:endParaRPr lang="sv-SE" sz="1200" b="1" dirty="0">
              <a:solidFill>
                <a:schemeClr val="tx1"/>
              </a:solidFill>
            </a:endParaRPr>
          </a:p>
          <a:p>
            <a:pPr algn="ctr"/>
            <a:endParaRPr lang="sv-SE" sz="1200" dirty="0">
              <a:solidFill>
                <a:schemeClr val="tx1"/>
              </a:solidFill>
            </a:endParaRP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Prova ut och beställ utvalda klubbprodukter till extra rabatterade priser.</a:t>
            </a:r>
          </a:p>
          <a:p>
            <a:pPr algn="ctr"/>
            <a:endParaRPr lang="sv-SE" sz="1200" b="1" dirty="0">
              <a:solidFill>
                <a:schemeClr val="tx1"/>
              </a:solidFill>
            </a:endParaRPr>
          </a:p>
          <a:p>
            <a:pPr algn="ctr"/>
            <a:r>
              <a:rPr lang="sv-SE" sz="1200" dirty="0">
                <a:solidFill>
                  <a:schemeClr val="tx1"/>
                </a:solidFill>
              </a:rPr>
              <a:t>Som medlem i PIF har du dessutom </a:t>
            </a:r>
          </a:p>
          <a:p>
            <a:pPr algn="ctr"/>
            <a:r>
              <a:rPr lang="sv-SE" sz="1400" b="1" dirty="0">
                <a:solidFill>
                  <a:srgbClr val="FF0000"/>
                </a:solidFill>
              </a:rPr>
              <a:t>20% rabatt* </a:t>
            </a:r>
            <a:r>
              <a:rPr lang="sv-SE" sz="1200" dirty="0">
                <a:solidFill>
                  <a:schemeClr val="tx1"/>
                </a:solidFill>
              </a:rPr>
              <a:t>på </a:t>
            </a:r>
            <a:r>
              <a:rPr lang="sv-SE" sz="1200" dirty="0" err="1">
                <a:solidFill>
                  <a:schemeClr val="tx1"/>
                </a:solidFill>
              </a:rPr>
              <a:t>Sportringens</a:t>
            </a:r>
            <a:r>
              <a:rPr lang="sv-SE" sz="1200" dirty="0">
                <a:solidFill>
                  <a:schemeClr val="tx1"/>
                </a:solidFill>
              </a:rPr>
              <a:t> lagerförda sortiment under hela klubbveckan.</a:t>
            </a:r>
          </a:p>
          <a:p>
            <a:pPr algn="ctr"/>
            <a:r>
              <a:rPr lang="sv-SE" sz="1200" i="1" dirty="0"/>
              <a:t>*Gäller ej skidpaket eller rea-/ kampanjvaror.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775C50A-FF3E-4FEF-8E9D-7F8ED965537B}"/>
              </a:ext>
            </a:extLst>
          </p:cNvPr>
          <p:cNvSpPr/>
          <p:nvPr/>
        </p:nvSpPr>
        <p:spPr>
          <a:xfrm>
            <a:off x="4613256" y="4214764"/>
            <a:ext cx="3847176" cy="1692771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1200" dirty="0"/>
          </a:p>
          <a:p>
            <a:pPr algn="ctr"/>
            <a:r>
              <a:rPr lang="sv-SE" sz="1600" b="1" dirty="0"/>
              <a:t>VÄLKOMMEN TILL SPORT</a:t>
            </a:r>
            <a:r>
              <a:rPr lang="sv-SE" sz="1600" b="1" dirty="0">
                <a:solidFill>
                  <a:srgbClr val="FF0329"/>
                </a:solidFill>
              </a:rPr>
              <a:t>RINGEN</a:t>
            </a:r>
            <a:r>
              <a:rPr lang="sv-SE" sz="1600" b="1" dirty="0"/>
              <a:t>!</a:t>
            </a:r>
          </a:p>
          <a:p>
            <a:pPr algn="ctr"/>
            <a:r>
              <a:rPr lang="sv-SE" sz="1600" dirty="0"/>
              <a:t>Vardagar  07-18</a:t>
            </a:r>
          </a:p>
          <a:p>
            <a:pPr algn="ctr"/>
            <a:r>
              <a:rPr lang="sv-SE" sz="1600" dirty="0"/>
              <a:t>Lördagar  10-15</a:t>
            </a:r>
          </a:p>
          <a:p>
            <a:pPr algn="ctr"/>
            <a:r>
              <a:rPr lang="sv-SE" sz="1600" dirty="0"/>
              <a:t>Söndagar  12-16</a:t>
            </a:r>
          </a:p>
          <a:p>
            <a:pPr algn="ctr"/>
            <a:endParaRPr lang="sv-SE" sz="1600" dirty="0"/>
          </a:p>
          <a:p>
            <a:pPr algn="ctr"/>
            <a:r>
              <a:rPr lang="sv-SE" sz="1200" dirty="0"/>
              <a:t>klubb.pitea@sportringen.se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2329F00-9DCC-43D0-BDE8-2306F85DB83C}"/>
              </a:ext>
            </a:extLst>
          </p:cNvPr>
          <p:cNvSpPr/>
          <p:nvPr/>
        </p:nvSpPr>
        <p:spPr>
          <a:xfrm>
            <a:off x="849056" y="3537655"/>
            <a:ext cx="3168352" cy="2369880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1600" b="1" dirty="0"/>
              <a:t>BETALNING OCH LEVERANS</a:t>
            </a:r>
          </a:p>
          <a:p>
            <a:r>
              <a:rPr lang="sv-SE" sz="1200" dirty="0"/>
              <a:t>Betalning sker vid beställningstillfället (</a:t>
            </a:r>
            <a:r>
              <a:rPr lang="sv-SE" sz="1200" dirty="0" err="1"/>
              <a:t>pga</a:t>
            </a:r>
            <a:r>
              <a:rPr lang="sv-SE" sz="1200" dirty="0"/>
              <a:t> att kläderna förädlas med unika tryck/brodyr). </a:t>
            </a:r>
          </a:p>
          <a:p>
            <a:endParaRPr lang="sv-SE" sz="1200" dirty="0"/>
          </a:p>
          <a:p>
            <a:r>
              <a:rPr lang="sv-SE" sz="1200" b="1" dirty="0"/>
              <a:t>Produkterna levereras ut till medlemmarna via föreningen eller lagansvarig.</a:t>
            </a:r>
          </a:p>
          <a:p>
            <a:endParaRPr lang="sv-SE" sz="1200" dirty="0"/>
          </a:p>
          <a:p>
            <a:r>
              <a:rPr lang="sv-SE" sz="1200" dirty="0"/>
              <a:t>Normal leveranstid är 4-5 veckor från det att beställningarna är skickade. Avvikelser i leveransen kan ske utifrån leverantörernas aktuella lagerstatus eller vid avvikande önskemål gällande trycken.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A5D15D7-3448-4292-98BD-AD283A13C567}"/>
              </a:ext>
            </a:extLst>
          </p:cNvPr>
          <p:cNvSpPr/>
          <p:nvPr/>
        </p:nvSpPr>
        <p:spPr>
          <a:xfrm>
            <a:off x="4504348" y="1632394"/>
            <a:ext cx="46041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/>
              <a:t>Spelare och ledare kan när som helst under ordinarie öppettider prova ut och beställa de kläder och accessoarer som finns med i föreningsprofilen. Föreningsprofilen har tagits fram i samråd mellan föreningsansvariga och Sportringen. Eventuella avvikande önskemål om förändringar i profilen (personliga eller för enskilda lag) ska alltid godkännas av föreningsansvarig. </a:t>
            </a:r>
          </a:p>
          <a:p>
            <a:endParaRPr lang="sv-SE" sz="1200" b="1" dirty="0"/>
          </a:p>
          <a:p>
            <a:endParaRPr lang="sv-SE" sz="1200" b="1" dirty="0"/>
          </a:p>
          <a:p>
            <a:r>
              <a:rPr lang="sv-SE" sz="1600" b="1" u="sng" dirty="0">
                <a:solidFill>
                  <a:srgbClr val="FF0000"/>
                </a:solidFill>
              </a:rPr>
              <a:t>Viktigt att veta: </a:t>
            </a:r>
          </a:p>
          <a:p>
            <a:r>
              <a:rPr lang="sv-SE" sz="1200" b="1" dirty="0"/>
              <a:t>Sista dag för beställning är 23 februari!!</a:t>
            </a:r>
          </a:p>
          <a:p>
            <a:r>
              <a:rPr lang="sv-SE" sz="1200" dirty="0"/>
              <a:t>Eventuella efterbeställningar/kompletteringsbeställningar kan därefter göras tidigast vecka 13 då nästa klubbvecka (P/F f-10 och yngre) genomförs. </a:t>
            </a:r>
          </a:p>
        </p:txBody>
      </p:sp>
      <p:sp>
        <p:nvSpPr>
          <p:cNvPr id="15" name="Båge 14"/>
          <p:cNvSpPr/>
          <p:nvPr/>
        </p:nvSpPr>
        <p:spPr>
          <a:xfrm rot="21354624">
            <a:off x="265626" y="1511208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5508103" y="1146555"/>
            <a:ext cx="211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</a:rPr>
              <a:t>KLUBBVECKAN 2020</a:t>
            </a:r>
          </a:p>
        </p:txBody>
      </p:sp>
      <p:sp>
        <p:nvSpPr>
          <p:cNvPr id="19" name="Båge 18"/>
          <p:cNvSpPr/>
          <p:nvPr/>
        </p:nvSpPr>
        <p:spPr>
          <a:xfrm rot="21354624">
            <a:off x="4451202" y="1591919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7" name="Bildobjekt 17" descr="Sportringen_Logo_Red_neg_Blackbox_PMS.eps">
            <a:extLst>
              <a:ext uri="{FF2B5EF4-FFF2-40B4-BE49-F238E27FC236}">
                <a16:creationId xmlns:a16="http://schemas.microsoft.com/office/drawing/2014/main" id="{9E466BF7-5EE9-42D8-94F9-FCA5813F035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6548" y="6219716"/>
            <a:ext cx="883389" cy="533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8B3568A5-9039-4775-9834-71A7AF7BABCD}"/>
              </a:ext>
            </a:extLst>
          </p:cNvPr>
          <p:cNvSpPr/>
          <p:nvPr/>
        </p:nvSpPr>
        <p:spPr>
          <a:xfrm>
            <a:off x="1835696" y="2814219"/>
            <a:ext cx="3805116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19474" name="AutoShape 18" descr="GetInline"/>
          <p:cNvSpPr>
            <a:spLocks noChangeAspect="1" noChangeArrowheads="1"/>
          </p:cNvSpPr>
          <p:nvPr/>
        </p:nvSpPr>
        <p:spPr bwMode="auto">
          <a:xfrm>
            <a:off x="3162300" y="1014413"/>
            <a:ext cx="2819400" cy="4829175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1746917" y="1149701"/>
            <a:ext cx="4514941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b="1" dirty="0"/>
              <a:t>TRÄNINGSPAKET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i="1" dirty="0"/>
              <a:t>Adidas CORE 20 TRAINING JSY,  PARMA II SHORTS WB &amp; MILANO SOCK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i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/>
              <a:t>STRL JR tröja och shorts: </a:t>
            </a:r>
            <a:r>
              <a:rPr lang="sv-SE" sz="1200" dirty="0">
                <a:latin typeface="+mn-lt"/>
                <a:cs typeface="+mn-cs"/>
              </a:rPr>
              <a:t>116/128/140/152/164</a:t>
            </a:r>
            <a:endParaRPr lang="sv-SE" sz="12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/>
              <a:t>STRL SR tröja och shorts: S/M/L/XL/XXL </a:t>
            </a:r>
            <a:endParaRPr lang="sv-SE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dirty="0">
                <a:latin typeface="+mn-lt"/>
                <a:cs typeface="+mn-cs"/>
              </a:rPr>
              <a:t>STRL sockar: 28-30, 31-33, 34-36, 37-39, 40-42, 43-45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Träning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923B6321-A4DE-4B4B-94B4-07986789C283}"/>
              </a:ext>
            </a:extLst>
          </p:cNvPr>
          <p:cNvSpPr/>
          <p:nvPr/>
        </p:nvSpPr>
        <p:spPr>
          <a:xfrm>
            <a:off x="2928834" y="2899850"/>
            <a:ext cx="2711978" cy="2999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b="1" dirty="0">
                <a:solidFill>
                  <a:srgbClr val="FF0000"/>
                </a:solidFill>
              </a:rPr>
              <a:t>PAKETPRIS</a:t>
            </a:r>
            <a:endParaRPr lang="sv-SE" sz="1200" b="1" dirty="0"/>
          </a:p>
          <a:p>
            <a:r>
              <a:rPr lang="sv-SE" sz="1200" b="1" dirty="0"/>
              <a:t>T-shirt + shorts + sockar</a:t>
            </a:r>
          </a:p>
          <a:p>
            <a:endParaRPr lang="sv-SE" b="1" dirty="0">
              <a:solidFill>
                <a:srgbClr val="FF0000"/>
              </a:solidFill>
            </a:endParaRPr>
          </a:p>
          <a:p>
            <a:r>
              <a:rPr lang="sv-SE" sz="3600" b="1" dirty="0">
                <a:solidFill>
                  <a:srgbClr val="FF0000"/>
                </a:solidFill>
              </a:rPr>
              <a:t>399kr</a:t>
            </a:r>
          </a:p>
          <a:p>
            <a:endParaRPr lang="sv-SE" sz="1100" i="1" dirty="0"/>
          </a:p>
          <a:p>
            <a:endParaRPr lang="sv-SE" sz="1200" i="1" dirty="0"/>
          </a:p>
          <a:p>
            <a:pPr>
              <a:lnSpc>
                <a:spcPct val="150000"/>
              </a:lnSpc>
            </a:pPr>
            <a:endParaRPr lang="sv-SE" sz="1050" i="1" dirty="0"/>
          </a:p>
          <a:p>
            <a:pPr>
              <a:lnSpc>
                <a:spcPct val="150000"/>
              </a:lnSpc>
            </a:pPr>
            <a:r>
              <a:rPr lang="sv-SE" sz="1100" i="1" dirty="0"/>
              <a:t>Lös t-shirt JR 190kr, SR 210kr</a:t>
            </a:r>
          </a:p>
          <a:p>
            <a:pPr>
              <a:lnSpc>
                <a:spcPct val="150000"/>
              </a:lnSpc>
            </a:pPr>
            <a:r>
              <a:rPr lang="sv-SE" sz="1100" i="1" dirty="0"/>
              <a:t>Lös byxa JR &amp; SR 170kr</a:t>
            </a:r>
          </a:p>
          <a:p>
            <a:pPr>
              <a:lnSpc>
                <a:spcPct val="150000"/>
              </a:lnSpc>
            </a:pPr>
            <a:r>
              <a:rPr lang="sv-SE" sz="1100" i="1" dirty="0"/>
              <a:t>Lösa sockar 79kr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CA2E6D0-87C6-4F17-8A2B-D5AA5993ACE5}"/>
              </a:ext>
            </a:extLst>
          </p:cNvPr>
          <p:cNvSpPr/>
          <p:nvPr/>
        </p:nvSpPr>
        <p:spPr>
          <a:xfrm>
            <a:off x="2627274" y="6407163"/>
            <a:ext cx="4132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/>
              <a:t>Priserna inkluderar klubblogo samt </a:t>
            </a:r>
            <a:r>
              <a:rPr lang="sv-SE" sz="1400" b="1" dirty="0" err="1"/>
              <a:t>Sportringenlogo</a:t>
            </a:r>
            <a:r>
              <a:rPr lang="sv-SE" sz="1400" b="1" dirty="0"/>
              <a:t>.</a:t>
            </a:r>
          </a:p>
        </p:txBody>
      </p:sp>
      <p:pic>
        <p:nvPicPr>
          <p:cNvPr id="38" name="Picture 2" descr="http://www4.idrottonline.se/ImageVaultFiles/id_263184/cf_55924/piteaif_logotyp_190px.jpg">
            <a:extLst>
              <a:ext uri="{FF2B5EF4-FFF2-40B4-BE49-F238E27FC236}">
                <a16:creationId xmlns:a16="http://schemas.microsoft.com/office/drawing/2014/main" id="{7585C5A5-BA4D-4BB6-8C50-EE3A5AF5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9" y="6283914"/>
            <a:ext cx="458614" cy="5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Båge 40">
            <a:extLst>
              <a:ext uri="{FF2B5EF4-FFF2-40B4-BE49-F238E27FC236}">
                <a16:creationId xmlns:a16="http://schemas.microsoft.com/office/drawing/2014/main" id="{8FF3CB70-5C5D-4837-83AB-D00B2D0BDB3E}"/>
              </a:ext>
            </a:extLst>
          </p:cNvPr>
          <p:cNvSpPr/>
          <p:nvPr/>
        </p:nvSpPr>
        <p:spPr>
          <a:xfrm rot="21393690">
            <a:off x="1401737" y="4506854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5DEA016A-C922-4381-9E50-88657A6E502F}"/>
              </a:ext>
            </a:extLst>
          </p:cNvPr>
          <p:cNvGrpSpPr/>
          <p:nvPr/>
        </p:nvGrpSpPr>
        <p:grpSpPr>
          <a:xfrm>
            <a:off x="1413268" y="4512455"/>
            <a:ext cx="3268124" cy="448055"/>
            <a:chOff x="5011210" y="2170733"/>
            <a:chExt cx="3268124" cy="448055"/>
          </a:xfrm>
        </p:grpSpPr>
        <p:sp>
          <p:nvSpPr>
            <p:cNvPr id="43" name="Båge 42">
              <a:extLst>
                <a:ext uri="{FF2B5EF4-FFF2-40B4-BE49-F238E27FC236}">
                  <a16:creationId xmlns:a16="http://schemas.microsoft.com/office/drawing/2014/main" id="{5C77799F-47DE-47DE-BDCC-EA664EE895DA}"/>
                </a:ext>
              </a:extLst>
            </p:cNvPr>
            <p:cNvSpPr/>
            <p:nvPr/>
          </p:nvSpPr>
          <p:spPr>
            <a:xfrm rot="21328856">
              <a:off x="5020808" y="2170733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Båge 43">
              <a:extLst>
                <a:ext uri="{FF2B5EF4-FFF2-40B4-BE49-F238E27FC236}">
                  <a16:creationId xmlns:a16="http://schemas.microsoft.com/office/drawing/2014/main" id="{E9D789F1-742E-400F-8CAF-BE5FA2017E8C}"/>
                </a:ext>
              </a:extLst>
            </p:cNvPr>
            <p:cNvSpPr/>
            <p:nvPr/>
          </p:nvSpPr>
          <p:spPr>
            <a:xfrm rot="21393690">
              <a:off x="5011210" y="2186740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31" name="Picture 4" descr="http://www.sportingtouch.com/240-1414-thickbox/adidas-parma-11-short.jpg">
            <a:extLst>
              <a:ext uri="{FF2B5EF4-FFF2-40B4-BE49-F238E27FC236}">
                <a16:creationId xmlns:a16="http://schemas.microsoft.com/office/drawing/2014/main" id="{C1AD8DDE-36A8-4705-B499-41716004F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1858" y="3176191"/>
            <a:ext cx="1532538" cy="153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10" descr="Bildresultat för adidas core 18 jsy">
            <a:extLst>
              <a:ext uri="{FF2B5EF4-FFF2-40B4-BE49-F238E27FC236}">
                <a16:creationId xmlns:a16="http://schemas.microsoft.com/office/drawing/2014/main" id="{06DB5B72-B9C7-45B3-A2D0-2162F4008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2000" r="12000"/>
          <a:stretch>
            <a:fillRect/>
          </a:stretch>
        </p:blipFill>
        <p:spPr bwMode="auto">
          <a:xfrm>
            <a:off x="6261858" y="1014413"/>
            <a:ext cx="1665613" cy="2191597"/>
          </a:xfrm>
          <a:prstGeom prst="rect">
            <a:avLst/>
          </a:prstGeom>
          <a:noFill/>
        </p:spPr>
      </p:pic>
      <p:pic>
        <p:nvPicPr>
          <p:cNvPr id="45" name="Picture 4" descr="Bildresultat för milano sock">
            <a:extLst>
              <a:ext uri="{FF2B5EF4-FFF2-40B4-BE49-F238E27FC236}">
                <a16:creationId xmlns:a16="http://schemas.microsoft.com/office/drawing/2014/main" id="{BE8EA1FD-8F84-4823-9EDB-833C021354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22350" t="9596" r="11861" b="8316"/>
          <a:stretch/>
        </p:blipFill>
        <p:spPr bwMode="auto">
          <a:xfrm flipH="1">
            <a:off x="6372199" y="4653136"/>
            <a:ext cx="1161013" cy="14552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482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8B3568A5-9039-4775-9834-71A7AF7BABCD}"/>
              </a:ext>
            </a:extLst>
          </p:cNvPr>
          <p:cNvSpPr/>
          <p:nvPr/>
        </p:nvSpPr>
        <p:spPr>
          <a:xfrm>
            <a:off x="4642857" y="3187373"/>
            <a:ext cx="4065398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6C97630-D62C-44B2-84C9-0F10CCE9276D}"/>
              </a:ext>
            </a:extLst>
          </p:cNvPr>
          <p:cNvSpPr/>
          <p:nvPr/>
        </p:nvSpPr>
        <p:spPr>
          <a:xfrm>
            <a:off x="358731" y="3187373"/>
            <a:ext cx="3925402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19474" name="AutoShape 18" descr="GetInline"/>
          <p:cNvSpPr>
            <a:spLocks noChangeAspect="1" noChangeArrowheads="1"/>
          </p:cNvSpPr>
          <p:nvPr/>
        </p:nvSpPr>
        <p:spPr bwMode="auto">
          <a:xfrm>
            <a:off x="3162300" y="1014413"/>
            <a:ext cx="2819400" cy="4829175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4953446" y="1386877"/>
            <a:ext cx="2736304" cy="17389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/>
              <a:t>Adidas </a:t>
            </a:r>
            <a:r>
              <a:rPr lang="sv-SE" sz="1200" b="1" dirty="0" err="1"/>
              <a:t>Condivo</a:t>
            </a:r>
            <a:r>
              <a:rPr lang="sv-SE" sz="1200" b="1" dirty="0"/>
              <a:t> 20 </a:t>
            </a:r>
            <a:r>
              <a:rPr lang="sv-SE" sz="1200" b="1" dirty="0" err="1"/>
              <a:t>Training</a:t>
            </a:r>
            <a:r>
              <a:rPr lang="sv-SE" sz="1200" b="1" dirty="0"/>
              <a:t> Pant &amp; </a:t>
            </a:r>
            <a:r>
              <a:rPr lang="sv-SE" sz="1200" b="1" dirty="0" err="1"/>
              <a:t>Top</a:t>
            </a:r>
            <a:r>
              <a:rPr lang="sv-SE" sz="1200" b="1" dirty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i="1" dirty="0" err="1"/>
              <a:t>Träningsset</a:t>
            </a:r>
            <a:r>
              <a:rPr lang="sv-SE" sz="1000" i="1" dirty="0"/>
              <a:t> i </a:t>
            </a:r>
            <a:r>
              <a:rPr lang="sv-SE" sz="1000" i="1" dirty="0" err="1"/>
              <a:t>Climacool</a:t>
            </a:r>
            <a:r>
              <a:rPr lang="sv-SE" sz="1000" i="1" dirty="0"/>
              <a:t>-material som ventilerar och leder bort värme och fukt. Tröjan har halv dragkedja, </a:t>
            </a:r>
            <a:r>
              <a:rPr lang="sv-SE" sz="1000" i="1" dirty="0" err="1"/>
              <a:t>sidofickor</a:t>
            </a:r>
            <a:r>
              <a:rPr lang="sv-SE" sz="1000" i="1" dirty="0"/>
              <a:t>, muddar och dragsko i nederkant. Byxa med sidofickor och dragkedja </a:t>
            </a:r>
          </a:p>
          <a:p>
            <a:pPr>
              <a:defRPr/>
            </a:pPr>
            <a:r>
              <a:rPr lang="sv-SE" sz="1000" i="1" dirty="0"/>
              <a:t>vid benslut. Olika storlekar kan kombineras.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JR-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116/128/140/152/164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SR-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S/M/L/XL/XXL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i="1" dirty="0">
                <a:latin typeface="+mn-lt"/>
                <a:cs typeface="+mn-cs"/>
              </a:rPr>
              <a:t> </a:t>
            </a:r>
          </a:p>
        </p:txBody>
      </p:sp>
      <p:sp>
        <p:nvSpPr>
          <p:cNvPr id="30" name="textruta 29"/>
          <p:cNvSpPr txBox="1"/>
          <p:nvPr/>
        </p:nvSpPr>
        <p:spPr>
          <a:xfrm>
            <a:off x="1759695" y="1396870"/>
            <a:ext cx="2793080" cy="1623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>
                <a:latin typeface="+mn-lt"/>
                <a:cs typeface="+mn-cs"/>
              </a:rPr>
              <a:t>Adidas </a:t>
            </a:r>
            <a:r>
              <a:rPr lang="sv-SE" sz="1200" b="1" dirty="0" err="1">
                <a:latin typeface="+mn-lt"/>
                <a:cs typeface="+mn-cs"/>
              </a:rPr>
              <a:t>Condivo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/>
              <a:t>20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 err="1">
                <a:latin typeface="+mn-lt"/>
                <a:cs typeface="+mn-cs"/>
              </a:rPr>
              <a:t>Training</a:t>
            </a:r>
            <a:r>
              <a:rPr lang="sv-SE" sz="1200" b="1" dirty="0">
                <a:latin typeface="+mn-lt"/>
                <a:cs typeface="+mn-cs"/>
              </a:rPr>
              <a:t> Jacket &amp; Pant</a:t>
            </a:r>
            <a:endParaRPr lang="sv-SE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i="1" dirty="0" err="1">
                <a:latin typeface="+mn-lt"/>
                <a:cs typeface="+mn-cs"/>
              </a:rPr>
              <a:t>Träningsset</a:t>
            </a:r>
            <a:r>
              <a:rPr lang="sv-SE" sz="1000" i="1" dirty="0">
                <a:latin typeface="+mn-lt"/>
                <a:cs typeface="+mn-cs"/>
              </a:rPr>
              <a:t> i </a:t>
            </a:r>
            <a:r>
              <a:rPr lang="sv-SE" sz="1000" i="1" dirty="0" err="1">
                <a:latin typeface="+mn-lt"/>
                <a:cs typeface="+mn-cs"/>
              </a:rPr>
              <a:t>Climacool</a:t>
            </a:r>
            <a:r>
              <a:rPr lang="sv-SE" sz="1000" i="1" dirty="0">
                <a:latin typeface="+mn-lt"/>
                <a:cs typeface="+mn-cs"/>
              </a:rPr>
              <a:t>-material som ventilerar och leder bort värme och fukt. Tröjan har hel dragkedja, sidofickor, muddar och dragsko i nederkant. Byxa med sidofickor och dragkedja vid benslut. Olika storlekar kan kombineras.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    JR-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116/128/140/152/164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/>
              <a:t>    </a:t>
            </a:r>
            <a:r>
              <a:rPr lang="sv-SE" sz="900" dirty="0">
                <a:latin typeface="+mn-lt"/>
                <a:cs typeface="+mn-cs"/>
              </a:rPr>
              <a:t>SR-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S/M/L/XL/XXL</a:t>
            </a:r>
            <a:endParaRPr lang="sv-SE" sz="1050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Overaller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42D9B93F-15B8-4E1C-8C51-8C0EBC00CA3D}"/>
              </a:ext>
            </a:extLst>
          </p:cNvPr>
          <p:cNvSpPr/>
          <p:nvPr/>
        </p:nvSpPr>
        <p:spPr>
          <a:xfrm rot="676942">
            <a:off x="7670230" y="1106387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F6B9845-659C-4124-B164-D7DC77268C9E}"/>
              </a:ext>
            </a:extLst>
          </p:cNvPr>
          <p:cNvSpPr/>
          <p:nvPr/>
        </p:nvSpPr>
        <p:spPr>
          <a:xfrm>
            <a:off x="1499890" y="3260010"/>
            <a:ext cx="2711978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>
                <a:solidFill>
                  <a:srgbClr val="FF0000"/>
                </a:solidFill>
              </a:rPr>
              <a:t>PAKETPRIS</a:t>
            </a:r>
            <a:endParaRPr lang="sv-SE" b="1" dirty="0">
              <a:solidFill>
                <a:srgbClr val="FF0000"/>
              </a:solidFill>
            </a:endParaRPr>
          </a:p>
          <a:p>
            <a:pPr algn="ctr"/>
            <a:r>
              <a:rPr lang="sv-SE" sz="1200" b="1" dirty="0"/>
              <a:t>Jacka + byxa</a:t>
            </a:r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JR 850kr</a:t>
            </a:r>
          </a:p>
          <a:p>
            <a:pPr algn="ctr"/>
            <a:r>
              <a:rPr lang="sv-SE" sz="1200" i="1" dirty="0"/>
              <a:t>(ord. pris 1 100kr)</a:t>
            </a:r>
          </a:p>
          <a:p>
            <a:pPr algn="ctr"/>
            <a:endParaRPr lang="sv-SE" sz="1100" i="1" dirty="0"/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SR 950kr</a:t>
            </a:r>
          </a:p>
          <a:p>
            <a:pPr algn="ctr"/>
            <a:r>
              <a:rPr lang="sv-SE" sz="1200" i="1" dirty="0"/>
              <a:t>(ord. pris 1 200kr)</a:t>
            </a:r>
          </a:p>
          <a:p>
            <a:pPr algn="ctr"/>
            <a:endParaRPr lang="sv-SE" sz="1200" i="1" dirty="0"/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Jacka JR 530kr, SR 580kr</a:t>
            </a:r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byxa JR 340kr, SR 390kr</a:t>
            </a:r>
          </a:p>
          <a:p>
            <a:pPr algn="ctr"/>
            <a:endParaRPr lang="sv-SE" sz="1200" dirty="0"/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D15D72B9-9ACC-48DA-9F65-458CCD3F2576}"/>
              </a:ext>
            </a:extLst>
          </p:cNvPr>
          <p:cNvGrpSpPr/>
          <p:nvPr/>
        </p:nvGrpSpPr>
        <p:grpSpPr>
          <a:xfrm>
            <a:off x="556730" y="4653821"/>
            <a:ext cx="3262432" cy="432049"/>
            <a:chOff x="5011490" y="2028124"/>
            <a:chExt cx="3262432" cy="432049"/>
          </a:xfrm>
        </p:grpSpPr>
        <p:sp>
          <p:nvSpPr>
            <p:cNvPr id="29" name="Båge 28">
              <a:extLst>
                <a:ext uri="{FF2B5EF4-FFF2-40B4-BE49-F238E27FC236}">
                  <a16:creationId xmlns:a16="http://schemas.microsoft.com/office/drawing/2014/main" id="{D9AE24DF-4B79-45F0-BDD7-C9A998F35D2E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Båge 33">
              <a:extLst>
                <a:ext uri="{FF2B5EF4-FFF2-40B4-BE49-F238E27FC236}">
                  <a16:creationId xmlns:a16="http://schemas.microsoft.com/office/drawing/2014/main" id="{04F61D25-B889-4ED6-861E-9324F74CF05A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6" name="Rektangel 35">
            <a:extLst>
              <a:ext uri="{FF2B5EF4-FFF2-40B4-BE49-F238E27FC236}">
                <a16:creationId xmlns:a16="http://schemas.microsoft.com/office/drawing/2014/main" id="{923B6321-A4DE-4B4B-94B4-07986789C283}"/>
              </a:ext>
            </a:extLst>
          </p:cNvPr>
          <p:cNvSpPr/>
          <p:nvPr/>
        </p:nvSpPr>
        <p:spPr>
          <a:xfrm>
            <a:off x="4907434" y="3273004"/>
            <a:ext cx="2711978" cy="2814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</a:rPr>
              <a:t>PAKETPRIS</a:t>
            </a:r>
            <a:endParaRPr lang="sv-SE" b="1" dirty="0">
              <a:solidFill>
                <a:srgbClr val="FF0000"/>
              </a:solidFill>
            </a:endParaRPr>
          </a:p>
          <a:p>
            <a:r>
              <a:rPr lang="sv-SE" sz="1200" b="1" dirty="0"/>
              <a:t>Jacka + byxa</a:t>
            </a:r>
          </a:p>
          <a:p>
            <a:r>
              <a:rPr lang="sv-SE" sz="3200" b="1" dirty="0">
                <a:solidFill>
                  <a:srgbClr val="FF0000"/>
                </a:solidFill>
              </a:rPr>
              <a:t>JR 750kr</a:t>
            </a:r>
          </a:p>
          <a:p>
            <a:r>
              <a:rPr lang="sv-SE" sz="1200" i="1" dirty="0"/>
              <a:t>(ord. pris 1 000kr)</a:t>
            </a:r>
          </a:p>
          <a:p>
            <a:endParaRPr lang="sv-SE" sz="1100" i="1" dirty="0"/>
          </a:p>
          <a:p>
            <a:r>
              <a:rPr lang="sv-SE" sz="3200" b="1" dirty="0">
                <a:solidFill>
                  <a:srgbClr val="FF0000"/>
                </a:solidFill>
              </a:rPr>
              <a:t>SR 850kr</a:t>
            </a:r>
          </a:p>
          <a:p>
            <a:r>
              <a:rPr lang="sv-SE" sz="1200" i="1" dirty="0"/>
              <a:t>(ord. pris 1 200kr)</a:t>
            </a:r>
          </a:p>
          <a:p>
            <a:endParaRPr lang="sv-SE" sz="1200" i="1" dirty="0"/>
          </a:p>
          <a:p>
            <a:pPr>
              <a:lnSpc>
                <a:spcPct val="150000"/>
              </a:lnSpc>
            </a:pPr>
            <a:r>
              <a:rPr lang="sv-SE" sz="1050" i="1" dirty="0"/>
              <a:t>Lös tröja JR 430kr, SR 490kr</a:t>
            </a:r>
          </a:p>
          <a:p>
            <a:pPr>
              <a:lnSpc>
                <a:spcPct val="150000"/>
              </a:lnSpc>
            </a:pPr>
            <a:r>
              <a:rPr lang="sv-SE" sz="1050" i="1" dirty="0"/>
              <a:t>Lös byxa JR 340kr, SR 390kr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CA2E6D0-87C6-4F17-8A2B-D5AA5993ACE5}"/>
              </a:ext>
            </a:extLst>
          </p:cNvPr>
          <p:cNvSpPr/>
          <p:nvPr/>
        </p:nvSpPr>
        <p:spPr>
          <a:xfrm>
            <a:off x="1508665" y="6373247"/>
            <a:ext cx="6700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Priserna</a:t>
            </a:r>
            <a:r>
              <a:rPr lang="sv-SE" dirty="0"/>
              <a:t> </a:t>
            </a:r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inkluderar klubblogo samt </a:t>
            </a:r>
            <a:r>
              <a:rPr lang="sv-SE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Sportringenlogo</a:t>
            </a:r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.</a:t>
            </a:r>
          </a:p>
        </p:txBody>
      </p:sp>
      <p:pic>
        <p:nvPicPr>
          <p:cNvPr id="38" name="Picture 2" descr="http://www4.idrottonline.se/ImageVaultFiles/id_263184/cf_55924/piteaif_logotyp_190px.jpg">
            <a:extLst>
              <a:ext uri="{FF2B5EF4-FFF2-40B4-BE49-F238E27FC236}">
                <a16:creationId xmlns:a16="http://schemas.microsoft.com/office/drawing/2014/main" id="{7585C5A5-BA4D-4BB6-8C50-EE3A5AF5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9" y="6283914"/>
            <a:ext cx="458614" cy="5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Båge 40">
            <a:extLst>
              <a:ext uri="{FF2B5EF4-FFF2-40B4-BE49-F238E27FC236}">
                <a16:creationId xmlns:a16="http://schemas.microsoft.com/office/drawing/2014/main" id="{8FF3CB70-5C5D-4837-83AB-D00B2D0BDB3E}"/>
              </a:ext>
            </a:extLst>
          </p:cNvPr>
          <p:cNvSpPr/>
          <p:nvPr/>
        </p:nvSpPr>
        <p:spPr>
          <a:xfrm rot="21393690">
            <a:off x="3314159" y="4635667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42" name="Grupp 41">
            <a:extLst>
              <a:ext uri="{FF2B5EF4-FFF2-40B4-BE49-F238E27FC236}">
                <a16:creationId xmlns:a16="http://schemas.microsoft.com/office/drawing/2014/main" id="{5DEA016A-C922-4381-9E50-88657A6E502F}"/>
              </a:ext>
            </a:extLst>
          </p:cNvPr>
          <p:cNvGrpSpPr/>
          <p:nvPr/>
        </p:nvGrpSpPr>
        <p:grpSpPr>
          <a:xfrm>
            <a:off x="3320277" y="4646824"/>
            <a:ext cx="3262432" cy="432049"/>
            <a:chOff x="5011490" y="2028124"/>
            <a:chExt cx="3262432" cy="432049"/>
          </a:xfrm>
        </p:grpSpPr>
        <p:sp>
          <p:nvSpPr>
            <p:cNvPr id="43" name="Båge 42">
              <a:extLst>
                <a:ext uri="{FF2B5EF4-FFF2-40B4-BE49-F238E27FC236}">
                  <a16:creationId xmlns:a16="http://schemas.microsoft.com/office/drawing/2014/main" id="{5C77799F-47DE-47DE-BDCC-EA664EE895DA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4" name="Båge 43">
              <a:extLst>
                <a:ext uri="{FF2B5EF4-FFF2-40B4-BE49-F238E27FC236}">
                  <a16:creationId xmlns:a16="http://schemas.microsoft.com/office/drawing/2014/main" id="{E9D789F1-742E-400F-8CAF-BE5FA2017E8C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2" name="Bildobjekt 1">
            <a:extLst>
              <a:ext uri="{FF2B5EF4-FFF2-40B4-BE49-F238E27FC236}">
                <a16:creationId xmlns:a16="http://schemas.microsoft.com/office/drawing/2014/main" id="{BA8F3B9D-0FD8-47F5-8206-C87A96BF7D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02" t="24371" r="49225" b="1553"/>
          <a:stretch/>
        </p:blipFill>
        <p:spPr>
          <a:xfrm>
            <a:off x="310989" y="1672395"/>
            <a:ext cx="1445932" cy="1878272"/>
          </a:xfrm>
          <a:prstGeom prst="rect">
            <a:avLst/>
          </a:prstGeom>
        </p:spPr>
      </p:pic>
      <p:pic>
        <p:nvPicPr>
          <p:cNvPr id="5" name="Bildobjekt 4" descr="En bild som visar kläder, skjorta, man, spelare&#10;&#10;Automatiskt genererad beskrivning">
            <a:extLst>
              <a:ext uri="{FF2B5EF4-FFF2-40B4-BE49-F238E27FC236}">
                <a16:creationId xmlns:a16="http://schemas.microsoft.com/office/drawing/2014/main" id="{4F74B93E-B57F-4301-9F24-5BA499D4EA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3034" r="16497" b="3657"/>
          <a:stretch/>
        </p:blipFill>
        <p:spPr>
          <a:xfrm>
            <a:off x="7524328" y="1589973"/>
            <a:ext cx="1484058" cy="2055051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C4D7272-6F16-4F8A-A253-884FAE75F89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25" t="23836" r="57644" b="2727"/>
          <a:stretch/>
        </p:blipFill>
        <p:spPr>
          <a:xfrm>
            <a:off x="386372" y="3601303"/>
            <a:ext cx="1108415" cy="2593280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64C7FCBB-E25A-4476-9797-EA8B1C4D19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25" t="23836" r="57644" b="2727"/>
          <a:stretch/>
        </p:blipFill>
        <p:spPr>
          <a:xfrm>
            <a:off x="7602176" y="3645968"/>
            <a:ext cx="1089324" cy="25486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C61A523-245C-47A1-81C0-4237B70741E9}"/>
              </a:ext>
            </a:extLst>
          </p:cNvPr>
          <p:cNvSpPr/>
          <p:nvPr/>
        </p:nvSpPr>
        <p:spPr>
          <a:xfrm>
            <a:off x="1757291" y="1044058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Nyhet 2020</a:t>
            </a:r>
            <a:endParaRPr lang="sv-SE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ECE54EF6-80D3-4300-A7B6-A4E01793FCDC}"/>
              </a:ext>
            </a:extLst>
          </p:cNvPr>
          <p:cNvSpPr/>
          <p:nvPr/>
        </p:nvSpPr>
        <p:spPr>
          <a:xfrm>
            <a:off x="4966740" y="1047683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Nyhet 2020</a:t>
            </a:r>
            <a:endParaRPr lang="sv-S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36F902E-15F4-4B30-9424-AF4DA8EE37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7" t="3841" r="17791" b="3548"/>
          <a:stretch/>
        </p:blipFill>
        <p:spPr>
          <a:xfrm>
            <a:off x="6364105" y="1196865"/>
            <a:ext cx="2558582" cy="3639687"/>
          </a:xfrm>
          <a:prstGeom prst="rect">
            <a:avLst/>
          </a:prstGeom>
        </p:spPr>
      </p:pic>
      <p:sp>
        <p:nvSpPr>
          <p:cNvPr id="19474" name="AutoShape 18" descr="GetInline"/>
          <p:cNvSpPr>
            <a:spLocks noChangeAspect="1" noChangeArrowheads="1"/>
          </p:cNvSpPr>
          <p:nvPr/>
        </p:nvSpPr>
        <p:spPr bwMode="auto">
          <a:xfrm>
            <a:off x="3162300" y="1014413"/>
            <a:ext cx="2819400" cy="4829175"/>
          </a:xfrm>
          <a:prstGeom prst="rect">
            <a:avLst/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B6C97630-D62C-44B2-84C9-0F10CCE9276D}"/>
              </a:ext>
            </a:extLst>
          </p:cNvPr>
          <p:cNvSpPr/>
          <p:nvPr/>
        </p:nvSpPr>
        <p:spPr>
          <a:xfrm>
            <a:off x="358731" y="3187373"/>
            <a:ext cx="3925402" cy="3046988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>
              <a:solidFill>
                <a:schemeClr val="tx1"/>
              </a:solidFill>
            </a:endParaRPr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  <a:p>
            <a:pPr algn="ctr"/>
            <a:endParaRPr lang="sv-SE" sz="2400" b="1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3E11032-555B-442E-B8F3-C13107B384BA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För ledaren</a:t>
            </a:r>
          </a:p>
        </p:txBody>
      </p:sp>
      <p:pic>
        <p:nvPicPr>
          <p:cNvPr id="20" name="Bildobjekt 17" descr="Sportringen_Logo_Red_neg_Blackbox_PMS.eps">
            <a:extLst>
              <a:ext uri="{FF2B5EF4-FFF2-40B4-BE49-F238E27FC236}">
                <a16:creationId xmlns:a16="http://schemas.microsoft.com/office/drawing/2014/main" id="{F63054DA-0FCB-4846-A7A8-5919A9E6182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>
            <a:extLst>
              <a:ext uri="{FF2B5EF4-FFF2-40B4-BE49-F238E27FC236}">
                <a16:creationId xmlns:a16="http://schemas.microsoft.com/office/drawing/2014/main" id="{47914371-E2BE-4E62-B6E9-1FB9B706B4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2F6B9845-659C-4124-B164-D7DC77268C9E}"/>
              </a:ext>
            </a:extLst>
          </p:cNvPr>
          <p:cNvSpPr/>
          <p:nvPr/>
        </p:nvSpPr>
        <p:spPr>
          <a:xfrm>
            <a:off x="1499890" y="3260010"/>
            <a:ext cx="2711978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b="1" dirty="0">
                <a:solidFill>
                  <a:srgbClr val="FF0000"/>
                </a:solidFill>
              </a:rPr>
              <a:t>PAKETPRIS</a:t>
            </a:r>
            <a:endParaRPr lang="sv-SE" b="1" dirty="0">
              <a:solidFill>
                <a:srgbClr val="FF0000"/>
              </a:solidFill>
            </a:endParaRPr>
          </a:p>
          <a:p>
            <a:pPr algn="ctr"/>
            <a:r>
              <a:rPr lang="sv-SE" sz="1200" b="1" dirty="0"/>
              <a:t>Jacka + byxa</a:t>
            </a:r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JR 850kr</a:t>
            </a:r>
          </a:p>
          <a:p>
            <a:pPr algn="ctr"/>
            <a:r>
              <a:rPr lang="sv-SE" sz="1200" i="1" dirty="0"/>
              <a:t>(ord. pris 1 100kr)</a:t>
            </a:r>
          </a:p>
          <a:p>
            <a:pPr algn="ctr"/>
            <a:endParaRPr lang="sv-SE" sz="1100" i="1" dirty="0"/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SR 950kr</a:t>
            </a:r>
          </a:p>
          <a:p>
            <a:pPr algn="ctr"/>
            <a:r>
              <a:rPr lang="sv-SE" sz="1200" i="1" dirty="0"/>
              <a:t>(ord. pris 1 200kr)</a:t>
            </a:r>
          </a:p>
          <a:p>
            <a:pPr algn="ctr"/>
            <a:endParaRPr lang="sv-SE" sz="1200" i="1" dirty="0"/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Jacka JR 530kr, SR 580kr</a:t>
            </a:r>
          </a:p>
          <a:p>
            <a:pPr algn="ctr">
              <a:lnSpc>
                <a:spcPct val="150000"/>
              </a:lnSpc>
            </a:pPr>
            <a:r>
              <a:rPr lang="sv-SE" sz="1050" i="1" dirty="0"/>
              <a:t>Lös byxa JR 340kr, SR 390kr</a:t>
            </a:r>
          </a:p>
          <a:p>
            <a:pPr algn="ctr"/>
            <a:endParaRPr lang="sv-SE" sz="1200" dirty="0"/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D15D72B9-9ACC-48DA-9F65-458CCD3F2576}"/>
              </a:ext>
            </a:extLst>
          </p:cNvPr>
          <p:cNvGrpSpPr/>
          <p:nvPr/>
        </p:nvGrpSpPr>
        <p:grpSpPr>
          <a:xfrm>
            <a:off x="556730" y="4653821"/>
            <a:ext cx="3262432" cy="432049"/>
            <a:chOff x="5011490" y="2028124"/>
            <a:chExt cx="3262432" cy="432049"/>
          </a:xfrm>
        </p:grpSpPr>
        <p:sp>
          <p:nvSpPr>
            <p:cNvPr id="29" name="Båge 28">
              <a:extLst>
                <a:ext uri="{FF2B5EF4-FFF2-40B4-BE49-F238E27FC236}">
                  <a16:creationId xmlns:a16="http://schemas.microsoft.com/office/drawing/2014/main" id="{D9AE24DF-4B79-45F0-BDD7-C9A998F35D2E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Båge 33">
              <a:extLst>
                <a:ext uri="{FF2B5EF4-FFF2-40B4-BE49-F238E27FC236}">
                  <a16:creationId xmlns:a16="http://schemas.microsoft.com/office/drawing/2014/main" id="{04F61D25-B889-4ED6-861E-9324F74CF05A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37" name="Rektangel 36">
            <a:extLst>
              <a:ext uri="{FF2B5EF4-FFF2-40B4-BE49-F238E27FC236}">
                <a16:creationId xmlns:a16="http://schemas.microsoft.com/office/drawing/2014/main" id="{69A7E72B-4B55-4369-8E62-CBBEB2BA8728}"/>
              </a:ext>
            </a:extLst>
          </p:cNvPr>
          <p:cNvSpPr/>
          <p:nvPr/>
        </p:nvSpPr>
        <p:spPr>
          <a:xfrm rot="20798049">
            <a:off x="-129133" y="1085303"/>
            <a:ext cx="1615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CA2E6D0-87C6-4F17-8A2B-D5AA5993ACE5}"/>
              </a:ext>
            </a:extLst>
          </p:cNvPr>
          <p:cNvSpPr/>
          <p:nvPr/>
        </p:nvSpPr>
        <p:spPr>
          <a:xfrm>
            <a:off x="1508665" y="6373247"/>
            <a:ext cx="6700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Priserna</a:t>
            </a:r>
            <a:r>
              <a:rPr lang="sv-SE" dirty="0"/>
              <a:t> </a:t>
            </a:r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inkluderar klubblogo samt </a:t>
            </a:r>
            <a:r>
              <a:rPr lang="sv-SE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Sportringenlogo</a:t>
            </a:r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.</a:t>
            </a:r>
          </a:p>
        </p:txBody>
      </p:sp>
      <p:pic>
        <p:nvPicPr>
          <p:cNvPr id="38" name="Picture 2" descr="http://www4.idrottonline.se/ImageVaultFiles/id_263184/cf_55924/piteaif_logotyp_190px.jpg">
            <a:extLst>
              <a:ext uri="{FF2B5EF4-FFF2-40B4-BE49-F238E27FC236}">
                <a16:creationId xmlns:a16="http://schemas.microsoft.com/office/drawing/2014/main" id="{7585C5A5-BA4D-4BB6-8C50-EE3A5AF5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9" y="6283914"/>
            <a:ext cx="458614" cy="5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6" descr="http://blogs.salleurl.edu/emprendedores/files/2012/04/logo-adidas-antiguo2-300x202.jpg">
            <a:extLst>
              <a:ext uri="{FF2B5EF4-FFF2-40B4-BE49-F238E27FC236}">
                <a16:creationId xmlns:a16="http://schemas.microsoft.com/office/drawing/2014/main" id="{BA265F36-8E96-4473-9400-F6924BF9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9608" y="6283914"/>
            <a:ext cx="695003" cy="46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B88B5060-4FAE-4921-90B7-196F34D4ED5A}"/>
              </a:ext>
            </a:extLst>
          </p:cNvPr>
          <p:cNvSpPr/>
          <p:nvPr/>
        </p:nvSpPr>
        <p:spPr>
          <a:xfrm>
            <a:off x="4449732" y="3187373"/>
            <a:ext cx="2078370" cy="3062377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latin typeface="Calibri" pitchFamily="34" charset="0"/>
              </a:rPr>
              <a:t>LEDARPIKÉ ADIDAS CONDIVO </a:t>
            </a:r>
          </a:p>
          <a:p>
            <a:endParaRPr lang="sv-SE" sz="2000" b="1" i="1" dirty="0">
              <a:latin typeface="Calibri" pitchFamily="34" charset="0"/>
            </a:endParaRPr>
          </a:p>
          <a:p>
            <a:r>
              <a:rPr lang="sv-SE" sz="1000" i="1" dirty="0">
                <a:latin typeface="Calibri" pitchFamily="34" charset="0"/>
              </a:rPr>
              <a:t>Pikétröja i mjukt, lättviktstyg för överlägsen fuktavledning. </a:t>
            </a:r>
          </a:p>
          <a:p>
            <a:pPr algn="ctr"/>
            <a:r>
              <a:rPr lang="sv-SE" sz="1000" i="1" dirty="0">
                <a:latin typeface="Calibri" pitchFamily="34" charset="0"/>
              </a:rPr>
              <a:t>UNIV.RED/WHITE</a:t>
            </a:r>
          </a:p>
          <a:p>
            <a:pPr algn="ctr"/>
            <a:endParaRPr lang="sv-SE" sz="1000" i="1" dirty="0">
              <a:latin typeface="Calibri" pitchFamily="34" charset="0"/>
            </a:endParaRPr>
          </a:p>
          <a:p>
            <a:pPr algn="ctr"/>
            <a:endParaRPr lang="sv-SE" sz="1200" b="1" dirty="0"/>
          </a:p>
          <a:p>
            <a:pPr algn="ctr"/>
            <a:r>
              <a:rPr lang="sv-SE" sz="3200" b="1" dirty="0">
                <a:solidFill>
                  <a:srgbClr val="FF0000"/>
                </a:solidFill>
              </a:rPr>
              <a:t>349kr</a:t>
            </a:r>
          </a:p>
          <a:p>
            <a:pPr algn="ctr"/>
            <a:r>
              <a:rPr lang="sv-SE" sz="1200" i="1" dirty="0"/>
              <a:t> (ord. pris 399kr)</a:t>
            </a:r>
          </a:p>
          <a:p>
            <a:pPr algn="ctr"/>
            <a:endParaRPr lang="sv-SE" sz="1600" b="1" dirty="0">
              <a:solidFill>
                <a:srgbClr val="FF0000"/>
              </a:solidFill>
            </a:endParaRPr>
          </a:p>
          <a:p>
            <a:pPr algn="ctr"/>
            <a:r>
              <a:rPr lang="sv-SE" sz="1000" dirty="0"/>
              <a:t>Storlekar SR: XS/S/M/L/XL/XXL/XXXL</a:t>
            </a:r>
            <a:endParaRPr lang="sv-SE" sz="1000" b="1" dirty="0"/>
          </a:p>
          <a:p>
            <a:pPr algn="ctr"/>
            <a:endParaRPr lang="sv-SE" sz="700" b="1" dirty="0"/>
          </a:p>
        </p:txBody>
      </p:sp>
      <p:grpSp>
        <p:nvGrpSpPr>
          <p:cNvPr id="45" name="Grupp 44">
            <a:extLst>
              <a:ext uri="{FF2B5EF4-FFF2-40B4-BE49-F238E27FC236}">
                <a16:creationId xmlns:a16="http://schemas.microsoft.com/office/drawing/2014/main" id="{1A8D5A43-4EC2-4645-AB82-A059AB4A643F}"/>
              </a:ext>
            </a:extLst>
          </p:cNvPr>
          <p:cNvGrpSpPr/>
          <p:nvPr/>
        </p:nvGrpSpPr>
        <p:grpSpPr>
          <a:xfrm>
            <a:off x="3050571" y="4780105"/>
            <a:ext cx="3262432" cy="432049"/>
            <a:chOff x="5011490" y="2028124"/>
            <a:chExt cx="3262432" cy="432049"/>
          </a:xfrm>
        </p:grpSpPr>
        <p:sp>
          <p:nvSpPr>
            <p:cNvPr id="46" name="Båge 45">
              <a:extLst>
                <a:ext uri="{FF2B5EF4-FFF2-40B4-BE49-F238E27FC236}">
                  <a16:creationId xmlns:a16="http://schemas.microsoft.com/office/drawing/2014/main" id="{D494394B-78E8-4A5F-A6FF-EDA5A04D8232}"/>
                </a:ext>
              </a:extLst>
            </p:cNvPr>
            <p:cNvSpPr/>
            <p:nvPr/>
          </p:nvSpPr>
          <p:spPr>
            <a:xfrm rot="21328856">
              <a:off x="5015396" y="2028124"/>
              <a:ext cx="3258526" cy="432048"/>
            </a:xfrm>
            <a:prstGeom prst="arc">
              <a:avLst>
                <a:gd name="adj1" fmla="val 16200000"/>
                <a:gd name="adj2" fmla="val 237381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Båge 46">
              <a:extLst>
                <a:ext uri="{FF2B5EF4-FFF2-40B4-BE49-F238E27FC236}">
                  <a16:creationId xmlns:a16="http://schemas.microsoft.com/office/drawing/2014/main" id="{54205AF1-AA34-43A8-8DAB-32242129EABC}"/>
                </a:ext>
              </a:extLst>
            </p:cNvPr>
            <p:cNvSpPr/>
            <p:nvPr/>
          </p:nvSpPr>
          <p:spPr>
            <a:xfrm rot="21393690">
              <a:off x="5011490" y="2028125"/>
              <a:ext cx="3258526" cy="432048"/>
            </a:xfrm>
            <a:prstGeom prst="arc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227036F9-FAAD-458E-BAAF-02EF188B64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302" t="24371" r="49225" b="1553"/>
          <a:stretch/>
        </p:blipFill>
        <p:spPr>
          <a:xfrm>
            <a:off x="408696" y="1671778"/>
            <a:ext cx="1445932" cy="1878272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4239A3B9-279A-4CAB-ADEF-C3891F656E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6725" t="23836" r="57644" b="2727"/>
          <a:stretch/>
        </p:blipFill>
        <p:spPr>
          <a:xfrm>
            <a:off x="435894" y="3601303"/>
            <a:ext cx="1183777" cy="2351832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8EAF2DAD-727F-4270-934C-B5F68373A859}"/>
              </a:ext>
            </a:extLst>
          </p:cNvPr>
          <p:cNvSpPr txBox="1"/>
          <p:nvPr/>
        </p:nvSpPr>
        <p:spPr>
          <a:xfrm>
            <a:off x="1759695" y="1396870"/>
            <a:ext cx="2793080" cy="1623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b="1" dirty="0">
                <a:latin typeface="+mn-lt"/>
                <a:cs typeface="+mn-cs"/>
              </a:rPr>
              <a:t>Adidas </a:t>
            </a:r>
            <a:r>
              <a:rPr lang="sv-SE" sz="1200" b="1" dirty="0" err="1">
                <a:latin typeface="+mn-lt"/>
                <a:cs typeface="+mn-cs"/>
              </a:rPr>
              <a:t>Condivo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/>
              <a:t>20</a:t>
            </a:r>
            <a:r>
              <a:rPr lang="sv-SE" sz="1200" b="1" dirty="0">
                <a:latin typeface="+mn-lt"/>
                <a:cs typeface="+mn-cs"/>
              </a:rPr>
              <a:t> </a:t>
            </a:r>
            <a:r>
              <a:rPr lang="sv-SE" sz="1200" b="1" dirty="0" err="1">
                <a:latin typeface="+mn-lt"/>
                <a:cs typeface="+mn-cs"/>
              </a:rPr>
              <a:t>Training</a:t>
            </a:r>
            <a:r>
              <a:rPr lang="sv-SE" sz="1200" b="1" dirty="0">
                <a:latin typeface="+mn-lt"/>
                <a:cs typeface="+mn-cs"/>
              </a:rPr>
              <a:t> Jacket &amp; Pant</a:t>
            </a:r>
            <a:endParaRPr lang="sv-SE" sz="1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00" i="1" dirty="0" err="1">
                <a:latin typeface="+mn-lt"/>
                <a:cs typeface="+mn-cs"/>
              </a:rPr>
              <a:t>Träningsset</a:t>
            </a:r>
            <a:r>
              <a:rPr lang="sv-SE" sz="1000" i="1" dirty="0">
                <a:latin typeface="+mn-lt"/>
                <a:cs typeface="+mn-cs"/>
              </a:rPr>
              <a:t> i </a:t>
            </a:r>
            <a:r>
              <a:rPr lang="sv-SE" sz="1000" i="1" dirty="0" err="1">
                <a:latin typeface="+mn-lt"/>
                <a:cs typeface="+mn-cs"/>
              </a:rPr>
              <a:t>Climacool</a:t>
            </a:r>
            <a:r>
              <a:rPr lang="sv-SE" sz="1000" i="1" dirty="0">
                <a:latin typeface="+mn-lt"/>
                <a:cs typeface="+mn-cs"/>
              </a:rPr>
              <a:t>-material som ventilerar och leder bort värme och fukt. Tröjan har hel dragkedja, sidofickor, muddar och dragsko i nederkant. Byxa med sidofickor och dragkedja vid benslut. Olika storlekar kan kombineras.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1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>
                <a:latin typeface="+mn-lt"/>
                <a:cs typeface="+mn-cs"/>
              </a:rPr>
              <a:t>    JR-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116/128/140/152/164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9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dirty="0"/>
              <a:t>    </a:t>
            </a:r>
            <a:r>
              <a:rPr lang="sv-SE" sz="900" dirty="0">
                <a:latin typeface="+mn-lt"/>
                <a:cs typeface="+mn-cs"/>
              </a:rPr>
              <a:t>SR-</a:t>
            </a:r>
            <a:r>
              <a:rPr lang="sv-SE" sz="900" dirty="0" err="1">
                <a:latin typeface="+mn-lt"/>
                <a:cs typeface="+mn-cs"/>
              </a:rPr>
              <a:t>strl</a:t>
            </a:r>
            <a:r>
              <a:rPr lang="sv-SE" sz="900" dirty="0">
                <a:latin typeface="+mn-lt"/>
                <a:cs typeface="+mn-cs"/>
              </a:rPr>
              <a:t>. S/M/L/XL/XXL</a:t>
            </a:r>
            <a:endParaRPr lang="sv-SE" sz="1050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D0353C29-C553-4DE1-8B67-93FB029F9C89}"/>
              </a:ext>
            </a:extLst>
          </p:cNvPr>
          <p:cNvSpPr/>
          <p:nvPr/>
        </p:nvSpPr>
        <p:spPr>
          <a:xfrm>
            <a:off x="1757291" y="1044058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Nyhet 2020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0818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Bildresultat för ADIDAS CORE 18 RAIN JACKET">
            <a:extLst>
              <a:ext uri="{FF2B5EF4-FFF2-40B4-BE49-F238E27FC236}">
                <a16:creationId xmlns:a16="http://schemas.microsoft.com/office/drawing/2014/main" id="{07DBC3AF-D9F4-41B5-B292-BB03908BD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297" y="1068598"/>
            <a:ext cx="2960863" cy="2960863"/>
          </a:xfrm>
          <a:prstGeom prst="rect">
            <a:avLst/>
          </a:prstGeom>
          <a:noFill/>
        </p:spPr>
      </p:pic>
      <p:sp>
        <p:nvSpPr>
          <p:cNvPr id="19" name="Rektangel 10">
            <a:extLst>
              <a:ext uri="{FF2B5EF4-FFF2-40B4-BE49-F238E27FC236}">
                <a16:creationId xmlns:a16="http://schemas.microsoft.com/office/drawing/2014/main" id="{E192D325-CB86-4A15-A36C-4662C4525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2178" y="4092933"/>
            <a:ext cx="251998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FF0000"/>
                </a:solidFill>
                <a:latin typeface="Calibri" pitchFamily="34" charset="0"/>
              </a:rPr>
              <a:t>JR 349kr / SR 389kr</a:t>
            </a:r>
          </a:p>
          <a:p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b="1" dirty="0">
                <a:latin typeface="Calibri" pitchFamily="34" charset="0"/>
              </a:rPr>
              <a:t>ADIDAS CORE 18 RAIN JKT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Regnjacka med justerbar luva och </a:t>
            </a:r>
            <a:r>
              <a:rPr lang="sv-SE" sz="1200" dirty="0" err="1">
                <a:latin typeface="Calibri" pitchFamily="34" charset="0"/>
              </a:rPr>
              <a:t>sidofickor</a:t>
            </a:r>
            <a:r>
              <a:rPr lang="sv-SE" sz="1200" dirty="0">
                <a:latin typeface="Calibri" pitchFamily="34" charset="0"/>
              </a:rPr>
              <a:t>. </a:t>
            </a:r>
          </a:p>
          <a:p>
            <a:pPr algn="ctr"/>
            <a:r>
              <a:rPr lang="sv-SE" sz="1200" b="1" dirty="0">
                <a:latin typeface="Calibri" pitchFamily="34" charset="0"/>
              </a:rPr>
              <a:t>Kompletterande regnbyxa</a:t>
            </a:r>
          </a:p>
          <a:p>
            <a:pPr algn="ctr"/>
            <a:r>
              <a:rPr lang="sv-SE" sz="1200" b="1" dirty="0">
                <a:solidFill>
                  <a:srgbClr val="FF0000"/>
                </a:solidFill>
                <a:latin typeface="Calibri" pitchFamily="34" charset="0"/>
              </a:rPr>
              <a:t>JR 249kr /SR 349kr</a:t>
            </a:r>
          </a:p>
          <a:p>
            <a:pPr algn="ctr"/>
            <a:endParaRPr lang="sv-SE" sz="12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STRL JR 116-164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STRL SR S-XXL</a:t>
            </a:r>
          </a:p>
          <a:p>
            <a:endParaRPr lang="sv-SE" sz="1200" dirty="0">
              <a:latin typeface="Calibri" pitchFamily="34" charset="0"/>
            </a:endParaRPr>
          </a:p>
          <a:p>
            <a:pPr algn="ctr"/>
            <a:endParaRPr lang="sv-SE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4582" name="Picture 2" descr="http://www4.idrottonline.se/ImageVaultFiles/id_263184/cf_55924/piteaif_logotyp_19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876925"/>
            <a:ext cx="6683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http://blogs.salleurl.edu/emprendedores/files/2012/04/logo-adidas-antiguo2-300x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1788" y="5949950"/>
            <a:ext cx="10128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52E7608-F142-4BEB-BD1B-B849740BB20E}"/>
              </a:ext>
            </a:extLst>
          </p:cNvPr>
          <p:cNvSpPr/>
          <p:nvPr/>
        </p:nvSpPr>
        <p:spPr>
          <a:xfrm rot="20798049">
            <a:off x="-1318" y="1009615"/>
            <a:ext cx="1615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50kr/plagg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ED71E1-9841-43CC-9A68-7274A7683BED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Jackor</a:t>
            </a:r>
          </a:p>
        </p:txBody>
      </p:sp>
      <p:pic>
        <p:nvPicPr>
          <p:cNvPr id="14" name="Bildobjekt 17" descr="Sportringen_Logo_Red_neg_Blackbox_PMS.eps">
            <a:extLst>
              <a:ext uri="{FF2B5EF4-FFF2-40B4-BE49-F238E27FC236}">
                <a16:creationId xmlns:a16="http://schemas.microsoft.com/office/drawing/2014/main" id="{FFCCDB93-CF57-452D-B551-70B4A77DB4D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8" descr="Sportringen_Logo_Red_neg_Blackbox_PMS.eps">
            <a:extLst>
              <a:ext uri="{FF2B5EF4-FFF2-40B4-BE49-F238E27FC236}">
                <a16:creationId xmlns:a16="http://schemas.microsoft.com/office/drawing/2014/main" id="{837BC728-E893-4DED-A71E-275629E15AD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9A6F7C38-019E-4398-985C-D1C4E04CACC6}"/>
              </a:ext>
            </a:extLst>
          </p:cNvPr>
          <p:cNvSpPr/>
          <p:nvPr/>
        </p:nvSpPr>
        <p:spPr>
          <a:xfrm>
            <a:off x="1508665" y="6373247"/>
            <a:ext cx="6700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Priserna</a:t>
            </a:r>
            <a:r>
              <a:rPr lang="sv-SE" dirty="0"/>
              <a:t> </a:t>
            </a:r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inkluderar klubblogo och </a:t>
            </a:r>
            <a:r>
              <a:rPr lang="sv-SE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Sportringenlogo</a:t>
            </a:r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.</a:t>
            </a:r>
          </a:p>
        </p:txBody>
      </p:sp>
      <p:pic>
        <p:nvPicPr>
          <p:cNvPr id="20" name="Picture 2" descr="https://www.stadiumteamsales.se/img/2017/10/20/5105157.png">
            <a:extLst>
              <a:ext uri="{FF2B5EF4-FFF2-40B4-BE49-F238E27FC236}">
                <a16:creationId xmlns:a16="http://schemas.microsoft.com/office/drawing/2014/main" id="{CA955FF7-C1B1-4338-A4E1-2BFE26A43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1842" y="1128962"/>
            <a:ext cx="2707132" cy="2900499"/>
          </a:xfrm>
          <a:prstGeom prst="rect">
            <a:avLst/>
          </a:prstGeom>
          <a:noFill/>
        </p:spPr>
      </p:pic>
      <p:sp>
        <p:nvSpPr>
          <p:cNvPr id="21" name="Rektangel 10">
            <a:extLst>
              <a:ext uri="{FF2B5EF4-FFF2-40B4-BE49-F238E27FC236}">
                <a16:creationId xmlns:a16="http://schemas.microsoft.com/office/drawing/2014/main" id="{6034E37C-DC17-4A9A-A7F3-CA995FA3F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197" y="4110019"/>
            <a:ext cx="251998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FF0000"/>
                </a:solidFill>
                <a:latin typeface="Calibri" pitchFamily="34" charset="0"/>
              </a:rPr>
              <a:t>JR 799kr / SR 899kr</a:t>
            </a:r>
          </a:p>
          <a:p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b="1" dirty="0">
                <a:latin typeface="Calibri" pitchFamily="34" charset="0"/>
              </a:rPr>
              <a:t>ADIDAS CORE 18 STD JKT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Vadderat och vattenavvisande plagg med huva. Invändiga muddar i </a:t>
            </a:r>
            <a:r>
              <a:rPr lang="sv-SE" sz="1200" dirty="0" err="1">
                <a:latin typeface="Calibri" pitchFamily="34" charset="0"/>
              </a:rPr>
              <a:t>ärmslut</a:t>
            </a:r>
            <a:r>
              <a:rPr lang="sv-SE" sz="1200" dirty="0">
                <a:latin typeface="Calibri" pitchFamily="34" charset="0"/>
              </a:rPr>
              <a:t>, </a:t>
            </a:r>
            <a:r>
              <a:rPr lang="sv-SE" sz="1200" dirty="0" err="1">
                <a:latin typeface="Calibri" pitchFamily="34" charset="0"/>
              </a:rPr>
              <a:t>sidofickor</a:t>
            </a:r>
            <a:r>
              <a:rPr lang="sv-SE" sz="1200" dirty="0">
                <a:latin typeface="Calibri" pitchFamily="34" charset="0"/>
              </a:rPr>
              <a:t>. </a:t>
            </a:r>
          </a:p>
          <a:p>
            <a:pPr algn="ctr"/>
            <a:endParaRPr lang="sv-SE" sz="12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STRL JR 116-164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STRL SR S-XXL</a:t>
            </a:r>
          </a:p>
          <a:p>
            <a:pPr algn="ctr"/>
            <a:endParaRPr lang="sv-SE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58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49596E0-4834-4966-B90A-5CE07822D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11" y="340519"/>
            <a:ext cx="4041735" cy="40417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EA44E412-B79D-41EB-B2B9-08FE456CE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724" y="1059326"/>
            <a:ext cx="3429000" cy="3429000"/>
          </a:xfrm>
          <a:prstGeom prst="rect">
            <a:avLst/>
          </a:prstGeom>
        </p:spPr>
      </p:pic>
      <p:sp>
        <p:nvSpPr>
          <p:cNvPr id="24577" name="Rektangel 10"/>
          <p:cNvSpPr>
            <a:spLocks noChangeArrowheads="1"/>
          </p:cNvSpPr>
          <p:nvPr/>
        </p:nvSpPr>
        <p:spPr bwMode="auto">
          <a:xfrm>
            <a:off x="899889" y="4228366"/>
            <a:ext cx="3260279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ADIDAS TIRO TRAININGBAG </a:t>
            </a:r>
          </a:p>
          <a:p>
            <a:pPr algn="ctr"/>
            <a:endParaRPr lang="sv-SE" sz="1200" b="1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Storsäljaren med reglerbar axelrem. Bottennitar och fint sidofack med dragkedja. </a:t>
            </a:r>
          </a:p>
          <a:p>
            <a:pPr algn="ctr"/>
            <a:r>
              <a:rPr lang="sv-SE" sz="1200" dirty="0">
                <a:latin typeface="Calibri" pitchFamily="34" charset="0"/>
              </a:rPr>
              <a:t>100% Polyester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UNIVERSITY RED/WHITE/BLACK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2400" b="1" dirty="0">
                <a:solidFill>
                  <a:srgbClr val="FF0000"/>
                </a:solidFill>
                <a:latin typeface="Calibri" pitchFamily="34" charset="0"/>
              </a:rPr>
              <a:t>349kr</a:t>
            </a:r>
          </a:p>
          <a:p>
            <a:pPr algn="ctr"/>
            <a:r>
              <a:rPr lang="sv-SE" sz="1200" i="1" dirty="0">
                <a:latin typeface="Calibri" pitchFamily="34" charset="0"/>
              </a:rPr>
              <a:t>(ord. pris 430kr)</a:t>
            </a:r>
            <a:endParaRPr lang="sv-SE" sz="1200" i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78" name="Rektangel 17"/>
          <p:cNvSpPr>
            <a:spLocks noChangeArrowheads="1"/>
          </p:cNvSpPr>
          <p:nvPr/>
        </p:nvSpPr>
        <p:spPr bwMode="auto">
          <a:xfrm>
            <a:off x="4968464" y="4382254"/>
            <a:ext cx="3309521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ADIDAS TIRO BACKPACK</a:t>
            </a:r>
          </a:p>
          <a:p>
            <a:pPr algn="ctr"/>
            <a:endParaRPr lang="sv-SE" sz="1400" b="1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Stort huvudfack samt mindre frontfack. Fina tryckytor och bra storlek. 100% Polyester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1200" dirty="0">
                <a:latin typeface="Calibri" pitchFamily="34" charset="0"/>
              </a:rPr>
              <a:t>UNIVERSITY RED/WHITE/BLACK</a:t>
            </a:r>
          </a:p>
          <a:p>
            <a:pPr algn="ctr"/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2400" b="1" dirty="0">
                <a:solidFill>
                  <a:srgbClr val="FF0000"/>
                </a:solidFill>
                <a:latin typeface="Calibri" pitchFamily="34" charset="0"/>
              </a:rPr>
              <a:t>289kr</a:t>
            </a:r>
          </a:p>
          <a:p>
            <a:pPr algn="ctr"/>
            <a:r>
              <a:rPr lang="sv-SE" sz="1200" i="1" dirty="0">
                <a:latin typeface="Calibri" pitchFamily="34" charset="0"/>
              </a:rPr>
              <a:t>(ord. pris 380kr)</a:t>
            </a:r>
          </a:p>
        </p:txBody>
      </p:sp>
      <p:pic>
        <p:nvPicPr>
          <p:cNvPr id="24582" name="Picture 2" descr="http://www4.idrottonline.se/ImageVaultFiles/id_263184/cf_55924/piteaif_logotyp_190p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876925"/>
            <a:ext cx="6683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http://blogs.salleurl.edu/emprendedores/files/2012/04/logo-adidas-antiguo2-300x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1788" y="5949950"/>
            <a:ext cx="10128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652E7608-F142-4BEB-BD1B-B849740BB20E}"/>
              </a:ext>
            </a:extLst>
          </p:cNvPr>
          <p:cNvSpPr/>
          <p:nvPr/>
        </p:nvSpPr>
        <p:spPr>
          <a:xfrm rot="20798049">
            <a:off x="38601" y="1115435"/>
            <a:ext cx="1615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50kr/väska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0ED71E1-9841-43CC-9A68-7274A7683BED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Väskor</a:t>
            </a:r>
          </a:p>
        </p:txBody>
      </p:sp>
      <p:pic>
        <p:nvPicPr>
          <p:cNvPr id="14" name="Bildobjekt 17" descr="Sportringen_Logo_Red_neg_Blackbox_PMS.eps">
            <a:extLst>
              <a:ext uri="{FF2B5EF4-FFF2-40B4-BE49-F238E27FC236}">
                <a16:creationId xmlns:a16="http://schemas.microsoft.com/office/drawing/2014/main" id="{FFCCDB93-CF57-452D-B551-70B4A77DB4D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8" descr="Sportringen_Logo_Red_neg_Blackbox_PMS.eps">
            <a:extLst>
              <a:ext uri="{FF2B5EF4-FFF2-40B4-BE49-F238E27FC236}">
                <a16:creationId xmlns:a16="http://schemas.microsoft.com/office/drawing/2014/main" id="{837BC728-E893-4DED-A71E-275629E15AD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9A6F7C38-019E-4398-985C-D1C4E04CACC6}"/>
              </a:ext>
            </a:extLst>
          </p:cNvPr>
          <p:cNvSpPr/>
          <p:nvPr/>
        </p:nvSpPr>
        <p:spPr>
          <a:xfrm>
            <a:off x="1508665" y="6373247"/>
            <a:ext cx="6700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Priserna</a:t>
            </a:r>
            <a:r>
              <a:rPr lang="sv-SE" dirty="0"/>
              <a:t> </a:t>
            </a:r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inkluderar klubblogo och </a:t>
            </a:r>
            <a:r>
              <a:rPr lang="sv-SE" b="1" dirty="0" err="1">
                <a:solidFill>
                  <a:srgbClr val="FF0000"/>
                </a:solidFill>
                <a:latin typeface="Bradley Hand ITC" panose="03070402050302030203" pitchFamily="66" charset="0"/>
              </a:rPr>
              <a:t>Sportringenlogo</a:t>
            </a:r>
            <a:r>
              <a:rPr lang="sv-SE" sz="14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ktangel 17"/>
          <p:cNvSpPr>
            <a:spLocks noChangeArrowheads="1"/>
          </p:cNvSpPr>
          <p:nvPr/>
        </p:nvSpPr>
        <p:spPr bwMode="auto">
          <a:xfrm>
            <a:off x="755576" y="2109305"/>
            <a:ext cx="3309521" cy="1600438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v-SE" sz="1400" b="1" dirty="0">
                <a:latin typeface="Calibri" pitchFamily="34" charset="0"/>
              </a:rPr>
              <a:t>PITEÅ IF MÖSSA</a:t>
            </a:r>
          </a:p>
          <a:p>
            <a:pPr algn="ctr"/>
            <a:r>
              <a:rPr lang="sv-SE" sz="1200" dirty="0"/>
              <a:t>Slät och tunn </a:t>
            </a:r>
            <a:r>
              <a:rPr lang="sv-SE" sz="1200" dirty="0" err="1"/>
              <a:t>bomullsmössa</a:t>
            </a:r>
            <a:r>
              <a:rPr lang="sv-SE" sz="1200" dirty="0"/>
              <a:t> i dubbla tyglager.</a:t>
            </a:r>
            <a:endParaRPr lang="sv-SE" sz="900" dirty="0">
              <a:latin typeface="Calibri" pitchFamily="34" charset="0"/>
            </a:endParaRPr>
          </a:p>
          <a:p>
            <a:pPr algn="ctr"/>
            <a:r>
              <a:rPr lang="sv-SE" sz="7200" b="1" dirty="0">
                <a:solidFill>
                  <a:srgbClr val="FF0000"/>
                </a:solidFill>
                <a:latin typeface="Calibri" pitchFamily="34" charset="0"/>
              </a:rPr>
              <a:t>99kr</a:t>
            </a:r>
          </a:p>
        </p:txBody>
      </p:sp>
      <p:pic>
        <p:nvPicPr>
          <p:cNvPr id="24583" name="Picture 6" descr="http://blogs.salleurl.edu/emprendedores/files/2012/04/logo-adidas-antiguo2-300x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1788" y="5949950"/>
            <a:ext cx="101282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80ED71E1-9841-43CC-9A68-7274A7683BED}"/>
              </a:ext>
            </a:extLst>
          </p:cNvPr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Mössa</a:t>
            </a:r>
          </a:p>
        </p:txBody>
      </p:sp>
      <p:pic>
        <p:nvPicPr>
          <p:cNvPr id="14" name="Bildobjekt 17" descr="Sportringen_Logo_Red_neg_Blackbox_PMS.eps">
            <a:extLst>
              <a:ext uri="{FF2B5EF4-FFF2-40B4-BE49-F238E27FC236}">
                <a16:creationId xmlns:a16="http://schemas.microsoft.com/office/drawing/2014/main" id="{FFCCDB93-CF57-452D-B551-70B4A77DB4D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objekt 18" descr="Sportringen_Logo_Red_neg_Blackbox_PMS.eps">
            <a:extLst>
              <a:ext uri="{FF2B5EF4-FFF2-40B4-BE49-F238E27FC236}">
                <a16:creationId xmlns:a16="http://schemas.microsoft.com/office/drawing/2014/main" id="{837BC728-E893-4DED-A71E-275629E15AD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4.idrottonline.se/ImageVaultFiles/id_263184/cf_55924/piteaif_logotyp_190px.jpg">
            <a:extLst>
              <a:ext uri="{FF2B5EF4-FFF2-40B4-BE49-F238E27FC236}">
                <a16:creationId xmlns:a16="http://schemas.microsoft.com/office/drawing/2014/main" id="{F7049ED3-1FD9-46D7-BAD8-FAAA2976B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876925"/>
            <a:ext cx="668338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7251EE64-9FF8-41B3-A08D-5BB59619BC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76" r="22177"/>
          <a:stretch/>
        </p:blipFill>
        <p:spPr>
          <a:xfrm>
            <a:off x="4716016" y="1268760"/>
            <a:ext cx="2300814" cy="420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4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22033</TotalTime>
  <Words>852</Words>
  <Application>Microsoft Office PowerPoint</Application>
  <PresentationFormat>Bildspel på skärmen (4:3)</PresentationFormat>
  <Paragraphs>191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Bradley Hand ITC</vt:lpstr>
      <vt:lpstr>Calibri</vt:lpstr>
      <vt:lpstr>Stencil</vt:lpstr>
      <vt:lpstr>Office-tema</vt:lpstr>
      <vt:lpstr>    FÖRENINGSPROFIL 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per</dc:creator>
  <cp:lastModifiedBy>Ekonomi Piteå IF FF</cp:lastModifiedBy>
  <cp:revision>73</cp:revision>
  <dcterms:created xsi:type="dcterms:W3CDTF">2018-01-31T22:36:21Z</dcterms:created>
  <dcterms:modified xsi:type="dcterms:W3CDTF">2020-02-10T07:21:31Z</dcterms:modified>
</cp:coreProperties>
</file>